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1073" r:id="rId2"/>
    <p:sldId id="1074" r:id="rId3"/>
    <p:sldId id="1628" r:id="rId4"/>
    <p:sldId id="1629" r:id="rId5"/>
    <p:sldId id="1630" r:id="rId6"/>
    <p:sldId id="1631" r:id="rId7"/>
    <p:sldId id="1149" r:id="rId8"/>
    <p:sldId id="1667" r:id="rId9"/>
    <p:sldId id="1639" r:id="rId10"/>
    <p:sldId id="1632" r:id="rId11"/>
    <p:sldId id="1633" r:id="rId12"/>
    <p:sldId id="1668" r:id="rId13"/>
    <p:sldId id="1634" r:id="rId14"/>
    <p:sldId id="1670" r:id="rId15"/>
    <p:sldId id="1635" r:id="rId16"/>
    <p:sldId id="163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FA1608-2899-4C09-A40C-70B9E897A54E}" type="datetimeFigureOut">
              <a:rPr lang="en-GB" smtClean="0"/>
              <a:t>07/09/2021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FA44C0-9151-40B5-8CEC-91F644A631F1}" type="slidenum">
              <a:rPr lang="en-GB" smtClean="0"/>
              <a:t>‹#›</a:t>
            </a:fld>
            <a:endParaRPr lang="en-GB"/>
          </a:p>
        </p:txBody>
      </p:sp>
    </p:spTree>
    <p:extLst>
      <p:ext uri="{BB962C8B-B14F-4D97-AF65-F5344CB8AC3E}">
        <p14:creationId xmlns:p14="http://schemas.microsoft.com/office/powerpoint/2010/main" val="1145954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2310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2AB06-D7DD-4E23-81A0-3347DB57CB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7F6EA9E-7EDC-44F5-863B-3C6EC8AAB8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2C0467D-D99B-4426-B170-52B36E6DA00F}"/>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5" name="Footer Placeholder 4">
            <a:extLst>
              <a:ext uri="{FF2B5EF4-FFF2-40B4-BE49-F238E27FC236}">
                <a16:creationId xmlns:a16="http://schemas.microsoft.com/office/drawing/2014/main" id="{29DD7394-5371-4D38-B7BE-D2E129F531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457CEA-662E-4BA2-BB0D-12C0811DC595}"/>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708308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33516-4577-4F38-AC0D-38E54B4537F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D3783-F170-49EF-A454-441FAF4CF4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EFEDDF-B143-4012-97E4-F56C6D817018}"/>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5" name="Footer Placeholder 4">
            <a:extLst>
              <a:ext uri="{FF2B5EF4-FFF2-40B4-BE49-F238E27FC236}">
                <a16:creationId xmlns:a16="http://schemas.microsoft.com/office/drawing/2014/main" id="{095EBA0B-35C9-475D-9001-5AE113C319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178768-EA4C-447C-8D60-DD9E0E248B80}"/>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137837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45F307-7CE4-46DA-BC65-1972797BD7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381774-E8E1-4B32-895C-078938D370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805B2B-4D90-4FFC-9F6C-E9B00F0CF6F1}"/>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5" name="Footer Placeholder 4">
            <a:extLst>
              <a:ext uri="{FF2B5EF4-FFF2-40B4-BE49-F238E27FC236}">
                <a16:creationId xmlns:a16="http://schemas.microsoft.com/office/drawing/2014/main" id="{2C7C6B59-90F2-4D4A-9E6F-F7FD1D46C1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B88ADA-8498-42DF-AD98-BBB6C6FE08A2}"/>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1930547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26429-DCC9-4B22-82A5-ED8B1BE94C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6A8DEE-AA7D-4BBA-8B55-2E64F49C67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251F80-DE58-4502-9E1B-D31070103900}"/>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5" name="Footer Placeholder 4">
            <a:extLst>
              <a:ext uri="{FF2B5EF4-FFF2-40B4-BE49-F238E27FC236}">
                <a16:creationId xmlns:a16="http://schemas.microsoft.com/office/drawing/2014/main" id="{F30B27E7-9F76-47A5-81EE-0C7E92BF9D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E6FCB5-1942-4D54-BEA6-D699D6895712}"/>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166966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76CB-FD53-4042-8ACA-233FBFB956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6056B0D-4C43-4C55-AE0F-BFB7E943F1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2A8BF9-BF30-4794-A8FA-2552DACC4A28}"/>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5" name="Footer Placeholder 4">
            <a:extLst>
              <a:ext uri="{FF2B5EF4-FFF2-40B4-BE49-F238E27FC236}">
                <a16:creationId xmlns:a16="http://schemas.microsoft.com/office/drawing/2014/main" id="{0EDDF11D-E3F3-4702-9E1F-B5E3283B9F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11E89D-9094-4CA2-9C03-33BA4EF3BD46}"/>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342776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4D9FB-6A5F-476D-BE74-15B41117EB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F987FB-BFEF-41B3-BE2A-737F6994F2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2BA211-CE84-4E11-936F-9965E7FAB9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BEA0D6-8498-49E2-A8FB-290D23C6C722}"/>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6" name="Footer Placeholder 5">
            <a:extLst>
              <a:ext uri="{FF2B5EF4-FFF2-40B4-BE49-F238E27FC236}">
                <a16:creationId xmlns:a16="http://schemas.microsoft.com/office/drawing/2014/main" id="{E92CF638-B725-40C2-9EDB-5660FE065B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067840-5709-4410-AF93-2665BFDDB045}"/>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39446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B52A1-9647-4A95-BD93-D01EEFB4B1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2A82903-10C6-46B0-961C-C72907C85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912076-F2FA-4E07-BE95-C8E4134587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809C7CB-FD7F-4E34-8455-5B02AA6705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5AEE6E-8ED5-4D8B-94AC-6445A47CB4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1315757-6FF9-48A8-8DF8-ADD0DB0F2B8E}"/>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8" name="Footer Placeholder 7">
            <a:extLst>
              <a:ext uri="{FF2B5EF4-FFF2-40B4-BE49-F238E27FC236}">
                <a16:creationId xmlns:a16="http://schemas.microsoft.com/office/drawing/2014/main" id="{A00BA667-E528-4545-822D-E2DBE9C2879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CE55BFD-3E8D-4001-B17D-ED3D51FA1635}"/>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1684237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CDD39-0181-4640-AE60-B35CCDF810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F33BC26-6F63-4DCF-9536-BDC9F86C8CD5}"/>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4" name="Footer Placeholder 3">
            <a:extLst>
              <a:ext uri="{FF2B5EF4-FFF2-40B4-BE49-F238E27FC236}">
                <a16:creationId xmlns:a16="http://schemas.microsoft.com/office/drawing/2014/main" id="{2EFA59F3-C822-4313-8695-9C4FF7D0C46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06A33-7DC0-42F6-8607-CF0FA3455A55}"/>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2317982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50634B-7FBC-4AF6-9527-DE9EA5E4CBD6}"/>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3" name="Footer Placeholder 2">
            <a:extLst>
              <a:ext uri="{FF2B5EF4-FFF2-40B4-BE49-F238E27FC236}">
                <a16:creationId xmlns:a16="http://schemas.microsoft.com/office/drawing/2014/main" id="{716BF583-D94F-4D14-88B3-8410C43D607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55CD2F-90EC-4AAF-80E3-1FA5532E3846}"/>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2019791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F253B-AE3D-4593-BA0A-C2073AEBB4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A0FA8E-2EED-4DB1-8C3B-3780418145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EDC99A5-0AF4-47DE-BAE4-B29048B4CF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83548-336B-4E42-A0AB-472271C7FAC2}"/>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6" name="Footer Placeholder 5">
            <a:extLst>
              <a:ext uri="{FF2B5EF4-FFF2-40B4-BE49-F238E27FC236}">
                <a16:creationId xmlns:a16="http://schemas.microsoft.com/office/drawing/2014/main" id="{BE125467-541D-4BFE-B673-A1C892FAF1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2BAE32-1DFD-4226-9DA6-D7F95EF051DE}"/>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948131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F5D24-7B6C-43E4-A28E-F9FCB18036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8199D60-2640-4EA9-8676-44BA448B7B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F02F80A-648A-4BDD-85AD-41EEE888E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3D658E-5B7F-49AE-AFD2-56BBE2CAB63A}"/>
              </a:ext>
            </a:extLst>
          </p:cNvPr>
          <p:cNvSpPr>
            <a:spLocks noGrp="1"/>
          </p:cNvSpPr>
          <p:nvPr>
            <p:ph type="dt" sz="half" idx="10"/>
          </p:nvPr>
        </p:nvSpPr>
        <p:spPr/>
        <p:txBody>
          <a:bodyPr/>
          <a:lstStyle/>
          <a:p>
            <a:fld id="{BA9E9F5D-9752-482C-9E49-4758EF6C8940}" type="datetimeFigureOut">
              <a:rPr lang="en-GB" smtClean="0"/>
              <a:t>07/09/2021</a:t>
            </a:fld>
            <a:endParaRPr lang="en-GB"/>
          </a:p>
        </p:txBody>
      </p:sp>
      <p:sp>
        <p:nvSpPr>
          <p:cNvPr id="6" name="Footer Placeholder 5">
            <a:extLst>
              <a:ext uri="{FF2B5EF4-FFF2-40B4-BE49-F238E27FC236}">
                <a16:creationId xmlns:a16="http://schemas.microsoft.com/office/drawing/2014/main" id="{3137CF88-8475-4E0D-983B-92B76FA7C5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1D1CB2-E2CD-456B-AA54-822A7DA410DC}"/>
              </a:ext>
            </a:extLst>
          </p:cNvPr>
          <p:cNvSpPr>
            <a:spLocks noGrp="1"/>
          </p:cNvSpPr>
          <p:nvPr>
            <p:ph type="sldNum" sz="quarter" idx="12"/>
          </p:nvPr>
        </p:nvSpPr>
        <p:spPr/>
        <p:txBody>
          <a:bodyPr/>
          <a:lstStyle/>
          <a:p>
            <a:fld id="{3DF2FDAE-8869-45B2-AC90-3E07697B2E1E}" type="slidenum">
              <a:rPr lang="en-GB" smtClean="0"/>
              <a:t>‹#›</a:t>
            </a:fld>
            <a:endParaRPr lang="en-GB"/>
          </a:p>
        </p:txBody>
      </p:sp>
    </p:spTree>
    <p:extLst>
      <p:ext uri="{BB962C8B-B14F-4D97-AF65-F5344CB8AC3E}">
        <p14:creationId xmlns:p14="http://schemas.microsoft.com/office/powerpoint/2010/main" val="780153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363938-B727-491F-950D-47F49E96E9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EEBCDE7-E3A3-45D1-B895-78E4551CF2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DA52F4-E72D-43FC-A34F-138565E519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E9F5D-9752-482C-9E49-4758EF6C8940}" type="datetimeFigureOut">
              <a:rPr lang="en-GB" smtClean="0"/>
              <a:t>07/09/2021</a:t>
            </a:fld>
            <a:endParaRPr lang="en-GB"/>
          </a:p>
        </p:txBody>
      </p:sp>
      <p:sp>
        <p:nvSpPr>
          <p:cNvPr id="5" name="Footer Placeholder 4">
            <a:extLst>
              <a:ext uri="{FF2B5EF4-FFF2-40B4-BE49-F238E27FC236}">
                <a16:creationId xmlns:a16="http://schemas.microsoft.com/office/drawing/2014/main" id="{79BFC844-438D-49B5-90C9-74A3D51B0B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4830F96-52ED-4D26-B2A1-A2C9535CA5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2FDAE-8869-45B2-AC90-3E07697B2E1E}" type="slidenum">
              <a:rPr lang="en-GB" smtClean="0"/>
              <a:t>‹#›</a:t>
            </a:fld>
            <a:endParaRPr lang="en-GB"/>
          </a:p>
        </p:txBody>
      </p:sp>
    </p:spTree>
    <p:extLst>
      <p:ext uri="{BB962C8B-B14F-4D97-AF65-F5344CB8AC3E}">
        <p14:creationId xmlns:p14="http://schemas.microsoft.com/office/powerpoint/2010/main" val="3817393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1-rgkBjzyX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fy7WMeCUr9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wtTjaME4b_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14: </a:t>
            </a:r>
            <a:r>
              <a:rPr lang="en-HK" sz="4000" b="1" dirty="0"/>
              <a:t>Sustainability</a:t>
            </a:r>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pic>
        <p:nvPicPr>
          <p:cNvPr id="5" name="Picture 4">
            <a:extLst>
              <a:ext uri="{FF2B5EF4-FFF2-40B4-BE49-F238E27FC236}">
                <a16:creationId xmlns:a16="http://schemas.microsoft.com/office/drawing/2014/main" id="{120408FB-E65D-41A2-A114-33E23165DC5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0668000" y="15798"/>
            <a:ext cx="1523999" cy="1985287"/>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234365531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9798-A5F4-496F-B67E-EBDE12C6ED98}"/>
              </a:ext>
            </a:extLst>
          </p:cNvPr>
          <p:cNvSpPr>
            <a:spLocks noGrp="1"/>
          </p:cNvSpPr>
          <p:nvPr>
            <p:ph type="title"/>
          </p:nvPr>
        </p:nvSpPr>
        <p:spPr/>
        <p:txBody>
          <a:bodyPr/>
          <a:lstStyle/>
          <a:p>
            <a:r>
              <a:rPr lang="en-US" dirty="0"/>
              <a:t>United Nations Development Program (UNDP) 17 sustainable development goals</a:t>
            </a:r>
            <a:endParaRPr lang="en-HK" dirty="0"/>
          </a:p>
        </p:txBody>
      </p:sp>
      <p:sp>
        <p:nvSpPr>
          <p:cNvPr id="3" name="Content Placeholder 2">
            <a:extLst>
              <a:ext uri="{FF2B5EF4-FFF2-40B4-BE49-F238E27FC236}">
                <a16:creationId xmlns:a16="http://schemas.microsoft.com/office/drawing/2014/main" id="{315A63B5-969B-4A22-8A39-64CCECD814B4}"/>
              </a:ext>
            </a:extLst>
          </p:cNvPr>
          <p:cNvSpPr>
            <a:spLocks noGrp="1"/>
          </p:cNvSpPr>
          <p:nvPr>
            <p:ph idx="1"/>
          </p:nvPr>
        </p:nvSpPr>
        <p:spPr/>
        <p:txBody>
          <a:bodyPr>
            <a:normAutofit/>
          </a:bodyPr>
          <a:lstStyle/>
          <a:p>
            <a:r>
              <a:rPr lang="en-US" dirty="0"/>
              <a:t>The UNWTO strongly endorsed this policy and developed its own policy document illustrating how and where tourism fits within these broad goals</a:t>
            </a:r>
          </a:p>
          <a:p>
            <a:r>
              <a:rPr lang="en-US" dirty="0"/>
              <a:t>Tourism can contribute to 14 goals directly or indirectly</a:t>
            </a:r>
          </a:p>
          <a:p>
            <a:r>
              <a:rPr lang="en-US" dirty="0"/>
              <a:t>Three goals are specific to tourism matters </a:t>
            </a:r>
          </a:p>
          <a:p>
            <a:pPr lvl="1"/>
            <a:r>
              <a:rPr lang="en-US" dirty="0"/>
              <a:t>SDG 8 – promoting sustained, inclusive and sustainable economic growth, employment and decent work for all </a:t>
            </a:r>
          </a:p>
          <a:p>
            <a:pPr lvl="1"/>
            <a:r>
              <a:rPr lang="en-US" dirty="0"/>
              <a:t>SDG 12 – ensure sustainable production and consumption </a:t>
            </a:r>
          </a:p>
          <a:p>
            <a:pPr lvl="1"/>
            <a:r>
              <a:rPr lang="en-US" dirty="0"/>
              <a:t>SDG 17 – strengthen the means of implementation and revitalise the global partnership for sustainable development</a:t>
            </a:r>
            <a:endParaRPr lang="en-HK" dirty="0"/>
          </a:p>
        </p:txBody>
      </p:sp>
      <p:sp>
        <p:nvSpPr>
          <p:cNvPr id="4" name="Footer Placeholder 3">
            <a:extLst>
              <a:ext uri="{FF2B5EF4-FFF2-40B4-BE49-F238E27FC236}">
                <a16:creationId xmlns:a16="http://schemas.microsoft.com/office/drawing/2014/main" id="{3EB30F68-3E46-4E9D-85F9-C8A9C88FA043}"/>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653756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20905-60C5-43B1-B9F4-55BE4BEDA768}"/>
              </a:ext>
            </a:extLst>
          </p:cNvPr>
          <p:cNvSpPr>
            <a:spLocks noGrp="1"/>
          </p:cNvSpPr>
          <p:nvPr>
            <p:ph type="title"/>
          </p:nvPr>
        </p:nvSpPr>
        <p:spPr/>
        <p:txBody>
          <a:bodyPr/>
          <a:lstStyle/>
          <a:p>
            <a:r>
              <a:rPr lang="en-HK" dirty="0"/>
              <a:t>Tripartite relationship involving government, industry and the tourist</a:t>
            </a:r>
          </a:p>
        </p:txBody>
      </p:sp>
      <p:pic>
        <p:nvPicPr>
          <p:cNvPr id="7" name="Content Placeholder 6">
            <a:extLst>
              <a:ext uri="{FF2B5EF4-FFF2-40B4-BE49-F238E27FC236}">
                <a16:creationId xmlns:a16="http://schemas.microsoft.com/office/drawing/2014/main" id="{A0337D6B-F9C1-45D6-BE1A-B14E6E61A5EC}"/>
              </a:ext>
            </a:extLst>
          </p:cNvPr>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838200" y="2559817"/>
            <a:ext cx="5181600" cy="2882953"/>
          </a:xfrm>
          <a:prstGeom prst="rect">
            <a:avLst/>
          </a:prstGeom>
        </p:spPr>
      </p:pic>
      <p:sp>
        <p:nvSpPr>
          <p:cNvPr id="6" name="Content Placeholder 5">
            <a:extLst>
              <a:ext uri="{FF2B5EF4-FFF2-40B4-BE49-F238E27FC236}">
                <a16:creationId xmlns:a16="http://schemas.microsoft.com/office/drawing/2014/main" id="{AD0879A7-BC57-498E-95F2-7AD2EF2E3094}"/>
              </a:ext>
            </a:extLst>
          </p:cNvPr>
          <p:cNvSpPr>
            <a:spLocks noGrp="1"/>
          </p:cNvSpPr>
          <p:nvPr>
            <p:ph sz="half" idx="2"/>
          </p:nvPr>
        </p:nvSpPr>
        <p:spPr/>
        <p:txBody>
          <a:bodyPr/>
          <a:lstStyle/>
          <a:p>
            <a:r>
              <a:rPr lang="en-HK" dirty="0"/>
              <a:t>Government role – legislation and policy</a:t>
            </a:r>
          </a:p>
          <a:p>
            <a:r>
              <a:rPr lang="en-HK" dirty="0"/>
              <a:t>Industry role – commercial benefits of acting in a more sustainable manner</a:t>
            </a:r>
          </a:p>
          <a:p>
            <a:r>
              <a:rPr lang="en-HK" dirty="0"/>
              <a:t>Tourist – changing behaviour to a more sustainable manner</a:t>
            </a:r>
          </a:p>
        </p:txBody>
      </p:sp>
      <p:sp>
        <p:nvSpPr>
          <p:cNvPr id="4" name="Footer Placeholder 3">
            <a:extLst>
              <a:ext uri="{FF2B5EF4-FFF2-40B4-BE49-F238E27FC236}">
                <a16:creationId xmlns:a16="http://schemas.microsoft.com/office/drawing/2014/main" id="{AA3FF669-5431-4617-A710-502809E75AF0}"/>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637678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90AA7C2-DBB0-4A7A-BE5E-91A057C60B36}"/>
              </a:ext>
            </a:extLst>
          </p:cNvPr>
          <p:cNvSpPr>
            <a:spLocks noGrp="1"/>
          </p:cNvSpPr>
          <p:nvPr>
            <p:ph type="title"/>
          </p:nvPr>
        </p:nvSpPr>
        <p:spPr/>
        <p:txBody>
          <a:bodyPr/>
          <a:lstStyle/>
          <a:p>
            <a:r>
              <a:rPr lang="en-HK" dirty="0"/>
              <a:t>Prof Larry Dwyer talks about sustainable tourism and the quest for the ideal tourist</a:t>
            </a:r>
          </a:p>
        </p:txBody>
      </p:sp>
      <p:sp>
        <p:nvSpPr>
          <p:cNvPr id="7" name="Content Placeholder 6">
            <a:extLst>
              <a:ext uri="{FF2B5EF4-FFF2-40B4-BE49-F238E27FC236}">
                <a16:creationId xmlns:a16="http://schemas.microsoft.com/office/drawing/2014/main" id="{DE84D9D7-40BD-4F18-915A-DD1F9F93ADC3}"/>
              </a:ext>
            </a:extLst>
          </p:cNvPr>
          <p:cNvSpPr>
            <a:spLocks noGrp="1"/>
          </p:cNvSpPr>
          <p:nvPr>
            <p:ph idx="1"/>
          </p:nvPr>
        </p:nvSpPr>
        <p:spPr>
          <a:xfrm>
            <a:off x="838200" y="2707835"/>
            <a:ext cx="10515600" cy="3469127"/>
          </a:xfrm>
        </p:spPr>
        <p:txBody>
          <a:bodyPr/>
          <a:lstStyle/>
          <a:p>
            <a:pPr marL="0" indent="0" algn="ctr">
              <a:buNone/>
            </a:pPr>
            <a:r>
              <a:rPr lang="en-HK"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https://www.youtube.com/watch?v=1-rgkBjzyXU</a:t>
            </a:r>
            <a:endParaRPr lang="en-HK" dirty="0"/>
          </a:p>
        </p:txBody>
      </p:sp>
      <p:sp>
        <p:nvSpPr>
          <p:cNvPr id="5" name="Footer Placeholder 4">
            <a:extLst>
              <a:ext uri="{FF2B5EF4-FFF2-40B4-BE49-F238E27FC236}">
                <a16:creationId xmlns:a16="http://schemas.microsoft.com/office/drawing/2014/main" id="{E496AE43-B14A-4AB5-8799-4DF50BDAC279}"/>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780520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C45BF-3BB9-4C15-A1EF-B3146C371E9F}"/>
              </a:ext>
            </a:extLst>
          </p:cNvPr>
          <p:cNvSpPr>
            <a:spLocks noGrp="1"/>
          </p:cNvSpPr>
          <p:nvPr>
            <p:ph type="title"/>
          </p:nvPr>
        </p:nvSpPr>
        <p:spPr/>
        <p:txBody>
          <a:bodyPr/>
          <a:lstStyle/>
          <a:p>
            <a:r>
              <a:rPr lang="en-HK" dirty="0"/>
              <a:t>The challenge of changing tourist behaviour</a:t>
            </a:r>
          </a:p>
        </p:txBody>
      </p:sp>
      <p:sp>
        <p:nvSpPr>
          <p:cNvPr id="3" name="Content Placeholder 2">
            <a:extLst>
              <a:ext uri="{FF2B5EF4-FFF2-40B4-BE49-F238E27FC236}">
                <a16:creationId xmlns:a16="http://schemas.microsoft.com/office/drawing/2014/main" id="{4C335018-4209-4AB5-B43D-002272C47001}"/>
              </a:ext>
            </a:extLst>
          </p:cNvPr>
          <p:cNvSpPr>
            <a:spLocks noGrp="1"/>
          </p:cNvSpPr>
          <p:nvPr>
            <p:ph idx="1"/>
          </p:nvPr>
        </p:nvSpPr>
        <p:spPr/>
        <p:txBody>
          <a:bodyPr>
            <a:normAutofit lnSpcReduction="10000"/>
          </a:bodyPr>
          <a:lstStyle/>
          <a:p>
            <a:r>
              <a:rPr lang="en-US" dirty="0"/>
              <a:t>People who feel the personal benefits of engaging in an action are high, perceive the environmental costs to be low </a:t>
            </a:r>
          </a:p>
          <a:p>
            <a:r>
              <a:rPr lang="en-US" dirty="0"/>
              <a:t>Tourists may see others as acting in an ‘unsustainable’ manner, but are unlikely to apply the same standard to their own actions. </a:t>
            </a:r>
          </a:p>
          <a:p>
            <a:r>
              <a:rPr lang="en-US" dirty="0"/>
              <a:t>People rarely make a link between their own actions and broader environmental problems </a:t>
            </a:r>
          </a:p>
          <a:p>
            <a:r>
              <a:rPr lang="en-US" dirty="0"/>
              <a:t>Tourism ranks low on the list of personal environmental impact agendas </a:t>
            </a:r>
          </a:p>
          <a:p>
            <a:r>
              <a:rPr lang="en-US" dirty="0"/>
              <a:t>Tourism represents a break from social norms, therefore, tourists can justify behaving differently than they did at home. </a:t>
            </a:r>
            <a:endParaRPr lang="en-HK" dirty="0"/>
          </a:p>
        </p:txBody>
      </p:sp>
      <p:sp>
        <p:nvSpPr>
          <p:cNvPr id="4" name="Footer Placeholder 3">
            <a:extLst>
              <a:ext uri="{FF2B5EF4-FFF2-40B4-BE49-F238E27FC236}">
                <a16:creationId xmlns:a16="http://schemas.microsoft.com/office/drawing/2014/main" id="{758AE2F5-71E4-4B81-BEA5-066DDD8B7DA1}"/>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730445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C692F-5B7C-4204-B44D-A696B07AA465}"/>
              </a:ext>
            </a:extLst>
          </p:cNvPr>
          <p:cNvSpPr>
            <a:spLocks noGrp="1"/>
          </p:cNvSpPr>
          <p:nvPr>
            <p:ph type="title"/>
          </p:nvPr>
        </p:nvSpPr>
        <p:spPr/>
        <p:txBody>
          <a:bodyPr/>
          <a:lstStyle/>
          <a:p>
            <a:r>
              <a:rPr lang="en-HK" dirty="0"/>
              <a:t>Prof Sara Dolnicar talks about nudging tourist behaviour</a:t>
            </a:r>
          </a:p>
        </p:txBody>
      </p:sp>
      <p:sp>
        <p:nvSpPr>
          <p:cNvPr id="3" name="Content Placeholder 2">
            <a:extLst>
              <a:ext uri="{FF2B5EF4-FFF2-40B4-BE49-F238E27FC236}">
                <a16:creationId xmlns:a16="http://schemas.microsoft.com/office/drawing/2014/main" id="{E3384EB5-B4F8-4288-A015-030E4A25742A}"/>
              </a:ext>
            </a:extLst>
          </p:cNvPr>
          <p:cNvSpPr>
            <a:spLocks noGrp="1"/>
          </p:cNvSpPr>
          <p:nvPr>
            <p:ph idx="1"/>
          </p:nvPr>
        </p:nvSpPr>
        <p:spPr>
          <a:xfrm>
            <a:off x="838200" y="2621953"/>
            <a:ext cx="10515600" cy="3555009"/>
          </a:xfrm>
        </p:spPr>
        <p:txBody>
          <a:bodyPr/>
          <a:lstStyle/>
          <a:p>
            <a:pPr marL="0" indent="0" algn="ctr">
              <a:buNone/>
            </a:pPr>
            <a:r>
              <a:rPr lang="en-HK"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https://www.youtube.com/watch?v=fy7WMeCUr9g</a:t>
            </a:r>
            <a:endParaRPr lang="en-HK" dirty="0"/>
          </a:p>
        </p:txBody>
      </p:sp>
      <p:sp>
        <p:nvSpPr>
          <p:cNvPr id="4" name="Footer Placeholder 3">
            <a:extLst>
              <a:ext uri="{FF2B5EF4-FFF2-40B4-BE49-F238E27FC236}">
                <a16:creationId xmlns:a16="http://schemas.microsoft.com/office/drawing/2014/main" id="{CD67A2A7-055B-4C31-BB80-773C541D0673}"/>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559426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8FE7B-B1A7-4B15-91D8-2ABDA3A5AE1E}"/>
              </a:ext>
            </a:extLst>
          </p:cNvPr>
          <p:cNvSpPr>
            <a:spLocks noGrp="1"/>
          </p:cNvSpPr>
          <p:nvPr>
            <p:ph type="title"/>
          </p:nvPr>
        </p:nvSpPr>
        <p:spPr/>
        <p:txBody>
          <a:bodyPr/>
          <a:lstStyle/>
          <a:p>
            <a:r>
              <a:rPr lang="en-HK" dirty="0"/>
              <a:t>Tragedy of the commons</a:t>
            </a:r>
          </a:p>
        </p:txBody>
      </p:sp>
      <p:sp>
        <p:nvSpPr>
          <p:cNvPr id="3" name="Content Placeholder 2">
            <a:extLst>
              <a:ext uri="{FF2B5EF4-FFF2-40B4-BE49-F238E27FC236}">
                <a16:creationId xmlns:a16="http://schemas.microsoft.com/office/drawing/2014/main" id="{C7ABEFFD-140E-4ACE-A7B2-B29F56E5F72B}"/>
              </a:ext>
            </a:extLst>
          </p:cNvPr>
          <p:cNvSpPr>
            <a:spLocks noGrp="1"/>
          </p:cNvSpPr>
          <p:nvPr>
            <p:ph idx="1"/>
          </p:nvPr>
        </p:nvSpPr>
        <p:spPr/>
        <p:txBody>
          <a:bodyPr>
            <a:normAutofit/>
          </a:bodyPr>
          <a:lstStyle/>
          <a:p>
            <a:pPr marL="0" indent="0">
              <a:buNone/>
            </a:pPr>
            <a:r>
              <a:rPr lang="en-US" dirty="0"/>
              <a:t>Hardin (1968)</a:t>
            </a:r>
          </a:p>
          <a:p>
            <a:r>
              <a:rPr lang="en-US" dirty="0"/>
              <a:t>Common pooled resources do not yield an economic rent and are therefore difficult to manage</a:t>
            </a:r>
          </a:p>
          <a:p>
            <a:r>
              <a:rPr lang="en-US" dirty="0"/>
              <a:t>Can be applied to the tourism industry’s use of resources such as rivers, beaches and iconic scenic views </a:t>
            </a:r>
          </a:p>
          <a:p>
            <a:r>
              <a:rPr lang="en-US" dirty="0"/>
              <a:t>Tourism enjoys the benefits of the resource without contributing to its maintenance</a:t>
            </a:r>
            <a:endParaRPr lang="en-HK" dirty="0"/>
          </a:p>
        </p:txBody>
      </p:sp>
      <p:sp>
        <p:nvSpPr>
          <p:cNvPr id="4" name="Footer Placeholder 3">
            <a:extLst>
              <a:ext uri="{FF2B5EF4-FFF2-40B4-BE49-F238E27FC236}">
                <a16:creationId xmlns:a16="http://schemas.microsoft.com/office/drawing/2014/main" id="{A949A148-7BFF-4638-95F3-9D3815FA7F0E}"/>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466567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F4980-B245-4309-90CB-A8B1B8C8BB13}"/>
              </a:ext>
            </a:extLst>
          </p:cNvPr>
          <p:cNvSpPr>
            <a:spLocks noGrp="1"/>
          </p:cNvSpPr>
          <p:nvPr>
            <p:ph type="title"/>
          </p:nvPr>
        </p:nvSpPr>
        <p:spPr/>
        <p:txBody>
          <a:bodyPr/>
          <a:lstStyle/>
          <a:p>
            <a:r>
              <a:rPr lang="en-HK" dirty="0"/>
              <a:t>Ecological footprint</a:t>
            </a:r>
          </a:p>
        </p:txBody>
      </p:sp>
      <p:sp>
        <p:nvSpPr>
          <p:cNvPr id="3" name="Content Placeholder 2">
            <a:extLst>
              <a:ext uri="{FF2B5EF4-FFF2-40B4-BE49-F238E27FC236}">
                <a16:creationId xmlns:a16="http://schemas.microsoft.com/office/drawing/2014/main" id="{106E9D40-6FFC-468C-8190-9C05033A91D5}"/>
              </a:ext>
            </a:extLst>
          </p:cNvPr>
          <p:cNvSpPr>
            <a:spLocks noGrp="1"/>
          </p:cNvSpPr>
          <p:nvPr>
            <p:ph idx="1"/>
          </p:nvPr>
        </p:nvSpPr>
        <p:spPr/>
        <p:txBody>
          <a:bodyPr>
            <a:normAutofit/>
          </a:bodyPr>
          <a:lstStyle/>
          <a:p>
            <a:r>
              <a:rPr lang="en-US" dirty="0"/>
              <a:t>Ecological footprint is an accounting approach for estimating the quantity of resources used on a range of scales and industries including tourism</a:t>
            </a:r>
          </a:p>
          <a:p>
            <a:r>
              <a:rPr lang="en-US" dirty="0"/>
              <a:t>The inequality of resource use between rich and poor countries is also reflected in tourism use, particularly in destinations located in less developed countries </a:t>
            </a:r>
          </a:p>
          <a:p>
            <a:r>
              <a:rPr lang="en-US" dirty="0"/>
              <a:t>Problems highlighted by the ecological footprint concept are likely to be magnified in the future unless the overconsumption that is a characteristic of many economies is reined in </a:t>
            </a:r>
          </a:p>
        </p:txBody>
      </p:sp>
      <p:sp>
        <p:nvSpPr>
          <p:cNvPr id="4" name="Footer Placeholder 3">
            <a:extLst>
              <a:ext uri="{FF2B5EF4-FFF2-40B4-BE49-F238E27FC236}">
                <a16:creationId xmlns:a16="http://schemas.microsoft.com/office/drawing/2014/main" id="{DD98B257-2E5C-4A0E-B6DE-8B8A0DB047D1}"/>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539055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HK" dirty="0"/>
              <a:t>Learning Objectives</a:t>
            </a:r>
            <a:endParaRPr lang="en-US" dirty="0"/>
          </a:p>
        </p:txBody>
      </p:sp>
      <p:sp>
        <p:nvSpPr>
          <p:cNvPr id="4" name="Content Placeholder 3"/>
          <p:cNvSpPr>
            <a:spLocks noGrp="1"/>
          </p:cNvSpPr>
          <p:nvPr>
            <p:ph idx="1"/>
          </p:nvPr>
        </p:nvSpPr>
        <p:spPr/>
        <p:txBody>
          <a:bodyPr/>
          <a:lstStyle/>
          <a:p>
            <a:r>
              <a:rPr lang="en-US" dirty="0"/>
              <a:t>Define the key concepts involved in sustainable development </a:t>
            </a:r>
          </a:p>
          <a:p>
            <a:r>
              <a:rPr lang="en-US" dirty="0"/>
              <a:t>Critique the inherent contradiction in the term </a:t>
            </a:r>
          </a:p>
          <a:p>
            <a:r>
              <a:rPr lang="en-US" dirty="0"/>
              <a:t>Analyse the core concepts of sustainable tourism </a:t>
            </a:r>
          </a:p>
          <a:p>
            <a:r>
              <a:rPr lang="en-US" dirty="0"/>
              <a:t>Compare and contrast differing approaches used to achieve sustainable development and/or sustainable tourism</a:t>
            </a:r>
          </a:p>
        </p:txBody>
      </p:sp>
      <p:sp>
        <p:nvSpPr>
          <p:cNvPr id="2" name="Footer Placeholder 1">
            <a:extLst>
              <a:ext uri="{FF2B5EF4-FFF2-40B4-BE49-F238E27FC236}">
                <a16:creationId xmlns:a16="http://schemas.microsoft.com/office/drawing/2014/main" id="{948B7E2C-4A85-4AE8-8B1A-F863812502D2}"/>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672582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F641C-E71C-4BB6-986A-CF89CB467550}"/>
              </a:ext>
            </a:extLst>
          </p:cNvPr>
          <p:cNvSpPr>
            <a:spLocks noGrp="1"/>
          </p:cNvSpPr>
          <p:nvPr>
            <p:ph type="title"/>
          </p:nvPr>
        </p:nvSpPr>
        <p:spPr/>
        <p:txBody>
          <a:bodyPr/>
          <a:lstStyle/>
          <a:p>
            <a:r>
              <a:rPr lang="en-US" dirty="0"/>
              <a:t>Core philosophy of sustainable development</a:t>
            </a:r>
            <a:endParaRPr lang="en-HK" dirty="0"/>
          </a:p>
        </p:txBody>
      </p:sp>
      <p:sp>
        <p:nvSpPr>
          <p:cNvPr id="3" name="Content Placeholder 2">
            <a:extLst>
              <a:ext uri="{FF2B5EF4-FFF2-40B4-BE49-F238E27FC236}">
                <a16:creationId xmlns:a16="http://schemas.microsoft.com/office/drawing/2014/main" id="{F1A08D29-8CA7-432B-95CE-A62C63897D4A}"/>
              </a:ext>
            </a:extLst>
          </p:cNvPr>
          <p:cNvSpPr>
            <a:spLocks noGrp="1"/>
          </p:cNvSpPr>
          <p:nvPr>
            <p:ph idx="1"/>
          </p:nvPr>
        </p:nvSpPr>
        <p:spPr>
          <a:xfrm>
            <a:off x="838200" y="1825625"/>
            <a:ext cx="10515600" cy="4530725"/>
          </a:xfrm>
        </p:spPr>
        <p:txBody>
          <a:bodyPr>
            <a:normAutofit fontScale="85000" lnSpcReduction="20000"/>
          </a:bodyPr>
          <a:lstStyle/>
          <a:p>
            <a:r>
              <a:rPr lang="en-US" dirty="0"/>
              <a:t>Development that meets the needs of the present without compromising the ability of future generations to meet their own needs (WCED, 1987)</a:t>
            </a:r>
          </a:p>
          <a:p>
            <a:r>
              <a:rPr lang="en-US" dirty="0"/>
              <a:t>Key principals:</a:t>
            </a:r>
          </a:p>
          <a:p>
            <a:pPr lvl="1"/>
            <a:r>
              <a:rPr lang="en-US" dirty="0"/>
              <a:t>Inter-generational equity – meaning that the range of activities and the scope of ecological diversity available to future generations is at least as broad as that felt by current ones </a:t>
            </a:r>
          </a:p>
          <a:p>
            <a:pPr lvl="1"/>
            <a:r>
              <a:rPr lang="en-US" dirty="0"/>
              <a:t>Intra-generational equity, social justice and poverty alleviation – improving the well-being of all residents in a community, and not just benefiting the powerful or the rich </a:t>
            </a:r>
          </a:p>
          <a:p>
            <a:pPr lvl="1"/>
            <a:r>
              <a:rPr lang="en-US" dirty="0"/>
              <a:t>Public participation – which means that we all share a role to play and that communities need to collectively make decisions rather than having them imposed by external forces </a:t>
            </a:r>
          </a:p>
          <a:p>
            <a:pPr lvl="1"/>
            <a:r>
              <a:rPr lang="en-US" dirty="0"/>
              <a:t>Environmental protection as an integral component of economic development – economic development without environmental conservation is no longer acceptable</a:t>
            </a:r>
          </a:p>
          <a:p>
            <a:pPr lvl="1"/>
            <a:r>
              <a:rPr lang="en-US" dirty="0"/>
              <a:t>Dealing cautiously with risk and uncertainty – in situations where environmental impacts of activities are not known, the preferred option is to proceed cautiously or not at all, until the likely impacts can be determined</a:t>
            </a:r>
          </a:p>
          <a:p>
            <a:r>
              <a:rPr lang="en-US" dirty="0"/>
              <a:t>Failed to ask the question of how can a sustainable economy be developed that integrates both industrial and ecological needs?</a:t>
            </a:r>
            <a:endParaRPr lang="en-US" altLang="zh-TW" dirty="0">
              <a:ea typeface="新細明體" pitchFamily="18" charset="-120"/>
            </a:endParaRPr>
          </a:p>
        </p:txBody>
      </p:sp>
      <p:sp>
        <p:nvSpPr>
          <p:cNvPr id="4" name="Footer Placeholder 3">
            <a:extLst>
              <a:ext uri="{FF2B5EF4-FFF2-40B4-BE49-F238E27FC236}">
                <a16:creationId xmlns:a16="http://schemas.microsoft.com/office/drawing/2014/main" id="{4DDC27C0-2D1D-4541-B41E-B64ED7EECBA1}"/>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96958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7CACD-D0B8-4D1D-93CE-E386413C3493}"/>
              </a:ext>
            </a:extLst>
          </p:cNvPr>
          <p:cNvSpPr>
            <a:spLocks noGrp="1"/>
          </p:cNvSpPr>
          <p:nvPr>
            <p:ph type="title"/>
          </p:nvPr>
        </p:nvSpPr>
        <p:spPr/>
        <p:txBody>
          <a:bodyPr/>
          <a:lstStyle/>
          <a:p>
            <a:r>
              <a:rPr lang="en-US" altLang="zh-TW" dirty="0"/>
              <a:t>Two conflicting ideologies</a:t>
            </a:r>
            <a:br>
              <a:rPr lang="en-US" altLang="zh-TW" dirty="0"/>
            </a:br>
            <a:r>
              <a:rPr lang="en-HK" altLang="zh-TW" dirty="0"/>
              <a:t>w</a:t>
            </a:r>
            <a:r>
              <a:rPr lang="en-HK" dirty="0"/>
              <a:t>eak vs strong sustainability</a:t>
            </a:r>
          </a:p>
        </p:txBody>
      </p:sp>
      <p:sp>
        <p:nvSpPr>
          <p:cNvPr id="5" name="Text Placeholder 4">
            <a:extLst>
              <a:ext uri="{FF2B5EF4-FFF2-40B4-BE49-F238E27FC236}">
                <a16:creationId xmlns:a16="http://schemas.microsoft.com/office/drawing/2014/main" id="{C8A3C223-54CD-416B-9532-9885E0F74DE5}"/>
              </a:ext>
            </a:extLst>
          </p:cNvPr>
          <p:cNvSpPr>
            <a:spLocks noGrp="1"/>
          </p:cNvSpPr>
          <p:nvPr>
            <p:ph type="body" idx="1"/>
          </p:nvPr>
        </p:nvSpPr>
        <p:spPr/>
        <p:txBody>
          <a:bodyPr/>
          <a:lstStyle/>
          <a:p>
            <a:r>
              <a:rPr lang="en-HK" dirty="0"/>
              <a:t>Weak sustainability</a:t>
            </a:r>
          </a:p>
        </p:txBody>
      </p:sp>
      <p:sp>
        <p:nvSpPr>
          <p:cNvPr id="6" name="Content Placeholder 5">
            <a:extLst>
              <a:ext uri="{FF2B5EF4-FFF2-40B4-BE49-F238E27FC236}">
                <a16:creationId xmlns:a16="http://schemas.microsoft.com/office/drawing/2014/main" id="{9D9718C1-DFF9-4D81-BD2B-3DD4656A5CC9}"/>
              </a:ext>
            </a:extLst>
          </p:cNvPr>
          <p:cNvSpPr>
            <a:spLocks noGrp="1"/>
          </p:cNvSpPr>
          <p:nvPr>
            <p:ph sz="half" idx="2"/>
          </p:nvPr>
        </p:nvSpPr>
        <p:spPr/>
        <p:txBody>
          <a:bodyPr>
            <a:normAutofit fontScale="77500" lnSpcReduction="20000"/>
          </a:bodyPr>
          <a:lstStyle/>
          <a:p>
            <a:r>
              <a:rPr lang="en-US" dirty="0"/>
              <a:t>Constant wealth approach </a:t>
            </a:r>
          </a:p>
          <a:p>
            <a:r>
              <a:rPr lang="en-US" dirty="0"/>
              <a:t>Natural capital and manufactured capital are essentially substitutable</a:t>
            </a:r>
          </a:p>
          <a:p>
            <a:r>
              <a:rPr lang="en-US" dirty="0"/>
              <a:t>Economic sustainability dominates, with the belief that technological advances will resolve environmental issues </a:t>
            </a:r>
          </a:p>
          <a:p>
            <a:r>
              <a:rPr lang="en-US" dirty="0"/>
              <a:t>As long as the total value of the aggregate stock of natural and manufactured capital is maintained sustainability is achieved </a:t>
            </a:r>
          </a:p>
          <a:p>
            <a:r>
              <a:rPr lang="en-US" dirty="0"/>
              <a:t>Natural capital can be traded</a:t>
            </a:r>
            <a:endParaRPr lang="en-HK" dirty="0"/>
          </a:p>
        </p:txBody>
      </p:sp>
      <p:sp>
        <p:nvSpPr>
          <p:cNvPr id="7" name="Text Placeholder 6">
            <a:extLst>
              <a:ext uri="{FF2B5EF4-FFF2-40B4-BE49-F238E27FC236}">
                <a16:creationId xmlns:a16="http://schemas.microsoft.com/office/drawing/2014/main" id="{C5DE6C81-222A-4979-AC75-A86797175BE9}"/>
              </a:ext>
            </a:extLst>
          </p:cNvPr>
          <p:cNvSpPr>
            <a:spLocks noGrp="1"/>
          </p:cNvSpPr>
          <p:nvPr>
            <p:ph type="body" sz="quarter" idx="3"/>
          </p:nvPr>
        </p:nvSpPr>
        <p:spPr/>
        <p:txBody>
          <a:bodyPr/>
          <a:lstStyle/>
          <a:p>
            <a:r>
              <a:rPr lang="en-HK" dirty="0"/>
              <a:t>Strong sustainability</a:t>
            </a:r>
          </a:p>
        </p:txBody>
      </p:sp>
      <p:sp>
        <p:nvSpPr>
          <p:cNvPr id="8" name="Content Placeholder 7">
            <a:extLst>
              <a:ext uri="{FF2B5EF4-FFF2-40B4-BE49-F238E27FC236}">
                <a16:creationId xmlns:a16="http://schemas.microsoft.com/office/drawing/2014/main" id="{C73AEBD6-B854-4935-9841-7441D03BDE0B}"/>
              </a:ext>
            </a:extLst>
          </p:cNvPr>
          <p:cNvSpPr>
            <a:spLocks noGrp="1"/>
          </p:cNvSpPr>
          <p:nvPr>
            <p:ph sz="quarter" idx="4"/>
          </p:nvPr>
        </p:nvSpPr>
        <p:spPr/>
        <p:txBody>
          <a:bodyPr>
            <a:normAutofit fontScale="77500" lnSpcReduction="20000"/>
          </a:bodyPr>
          <a:lstStyle/>
          <a:p>
            <a:r>
              <a:rPr lang="en-HK" dirty="0"/>
              <a:t>Constant natural capital approach</a:t>
            </a:r>
          </a:p>
          <a:p>
            <a:r>
              <a:rPr lang="en-US" dirty="0"/>
              <a:t>Natural capital is non-substitutable, either totally or partially </a:t>
            </a:r>
          </a:p>
          <a:p>
            <a:r>
              <a:rPr lang="en-US" dirty="0"/>
              <a:t>Natural capital cannot be measured in monetary terms </a:t>
            </a:r>
          </a:p>
          <a:p>
            <a:r>
              <a:rPr lang="en-US" dirty="0"/>
              <a:t>Natural capital has the risk of irreversibility and thresholds</a:t>
            </a:r>
            <a:endParaRPr lang="en-HK" dirty="0"/>
          </a:p>
        </p:txBody>
      </p:sp>
      <p:sp>
        <p:nvSpPr>
          <p:cNvPr id="4" name="Footer Placeholder 3">
            <a:extLst>
              <a:ext uri="{FF2B5EF4-FFF2-40B4-BE49-F238E27FC236}">
                <a16:creationId xmlns:a16="http://schemas.microsoft.com/office/drawing/2014/main" id="{1BBDF0CF-6779-4CC3-97B4-CA7212053B5F}"/>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4199103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13E24C1-3E59-4E48-B1F4-55F70352ECEF}"/>
              </a:ext>
            </a:extLst>
          </p:cNvPr>
          <p:cNvSpPr>
            <a:spLocks noGrp="1"/>
          </p:cNvSpPr>
          <p:nvPr>
            <p:ph type="title"/>
          </p:nvPr>
        </p:nvSpPr>
        <p:spPr/>
        <p:txBody>
          <a:bodyPr/>
          <a:lstStyle/>
          <a:p>
            <a:r>
              <a:rPr lang="en-HK" dirty="0"/>
              <a:t>Critical natural capital</a:t>
            </a:r>
          </a:p>
        </p:txBody>
      </p:sp>
      <p:sp>
        <p:nvSpPr>
          <p:cNvPr id="9" name="Content Placeholder 8">
            <a:extLst>
              <a:ext uri="{FF2B5EF4-FFF2-40B4-BE49-F238E27FC236}">
                <a16:creationId xmlns:a16="http://schemas.microsoft.com/office/drawing/2014/main" id="{218DBB23-A9A7-4A90-BA05-97FDECF1606F}"/>
              </a:ext>
            </a:extLst>
          </p:cNvPr>
          <p:cNvSpPr>
            <a:spLocks noGrp="1"/>
          </p:cNvSpPr>
          <p:nvPr>
            <p:ph idx="1"/>
          </p:nvPr>
        </p:nvSpPr>
        <p:spPr/>
        <p:txBody>
          <a:bodyPr>
            <a:normAutofit/>
          </a:bodyPr>
          <a:lstStyle/>
          <a:p>
            <a:r>
              <a:rPr lang="en-HK" dirty="0"/>
              <a:t>Weak and strong sustainability represents the extreme ends of a continuum</a:t>
            </a:r>
          </a:p>
          <a:p>
            <a:r>
              <a:rPr lang="en-US" dirty="0"/>
              <a:t>All consumption involves some use of natural resources, some of which are not renewable </a:t>
            </a:r>
          </a:p>
          <a:p>
            <a:r>
              <a:rPr lang="en-US" dirty="0"/>
              <a:t>Critical natural capital highlights the need to maintain the ecological functioning of natural systems above certain thresholds of degradation to conserve the capacity of the natural capital asset to renew itself </a:t>
            </a:r>
          </a:p>
        </p:txBody>
      </p:sp>
      <p:sp>
        <p:nvSpPr>
          <p:cNvPr id="7" name="Footer Placeholder 6">
            <a:extLst>
              <a:ext uri="{FF2B5EF4-FFF2-40B4-BE49-F238E27FC236}">
                <a16:creationId xmlns:a16="http://schemas.microsoft.com/office/drawing/2014/main" id="{DA301742-B234-4E7C-9D4D-53F493503027}"/>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464603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12005-E0C5-45D1-9100-906BCCCDB7D9}"/>
              </a:ext>
            </a:extLst>
          </p:cNvPr>
          <p:cNvSpPr>
            <a:spLocks noGrp="1"/>
          </p:cNvSpPr>
          <p:nvPr>
            <p:ph type="title"/>
          </p:nvPr>
        </p:nvSpPr>
        <p:spPr/>
        <p:txBody>
          <a:bodyPr/>
          <a:lstStyle/>
          <a:p>
            <a:r>
              <a:rPr lang="en-HK" dirty="0"/>
              <a:t>Triple bottom line – a flawed approach?</a:t>
            </a:r>
          </a:p>
        </p:txBody>
      </p:sp>
      <p:sp>
        <p:nvSpPr>
          <p:cNvPr id="3" name="Content Placeholder 2">
            <a:extLst>
              <a:ext uri="{FF2B5EF4-FFF2-40B4-BE49-F238E27FC236}">
                <a16:creationId xmlns:a16="http://schemas.microsoft.com/office/drawing/2014/main" id="{7D1A48AE-5E75-4D42-A5B6-FE4A5BA6CD32}"/>
              </a:ext>
            </a:extLst>
          </p:cNvPr>
          <p:cNvSpPr>
            <a:spLocks noGrp="1"/>
          </p:cNvSpPr>
          <p:nvPr>
            <p:ph idx="1"/>
          </p:nvPr>
        </p:nvSpPr>
        <p:spPr/>
        <p:txBody>
          <a:bodyPr>
            <a:normAutofit fontScale="92500" lnSpcReduction="10000"/>
          </a:bodyPr>
          <a:lstStyle/>
          <a:p>
            <a:r>
              <a:rPr lang="en-US" dirty="0"/>
              <a:t>Sustainability must focus on the areas of economic, environmental, social sustainability</a:t>
            </a:r>
          </a:p>
          <a:p>
            <a:r>
              <a:rPr lang="en-US" dirty="0"/>
              <a:t>Criticism of the triple bottom line approach encourages people to think about the dimensions as forms of capital that are separate and equal, and that finding a balance amongst them is both desirable and easy </a:t>
            </a:r>
          </a:p>
          <a:p>
            <a:r>
              <a:rPr lang="en-US" dirty="0"/>
              <a:t>Problematic:</a:t>
            </a:r>
          </a:p>
          <a:p>
            <a:pPr lvl="1"/>
            <a:r>
              <a:rPr lang="en-US" dirty="0"/>
              <a:t>The timeframe to consider each dimension is variable, with economic sustainability measured in terms of daily, weekly or monthly cash flow, liquidity and profitability. Social sustainability is measured on a longer term, and ecological sustainability on an even longer term still</a:t>
            </a:r>
          </a:p>
          <a:p>
            <a:pPr lvl="1"/>
            <a:r>
              <a:rPr lang="en-US" dirty="0"/>
              <a:t>What to measure and how to measure</a:t>
            </a:r>
          </a:p>
          <a:p>
            <a:pPr lvl="1"/>
            <a:r>
              <a:rPr lang="en-US" dirty="0"/>
              <a:t>Impossible to separate values from facts </a:t>
            </a:r>
            <a:endParaRPr lang="en-HK" dirty="0"/>
          </a:p>
        </p:txBody>
      </p:sp>
      <p:sp>
        <p:nvSpPr>
          <p:cNvPr id="4" name="Footer Placeholder 3">
            <a:extLst>
              <a:ext uri="{FF2B5EF4-FFF2-40B4-BE49-F238E27FC236}">
                <a16:creationId xmlns:a16="http://schemas.microsoft.com/office/drawing/2014/main" id="{487A9897-7F4E-4E1B-AE22-D5CB402849D3}"/>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605562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Sustainable Tourism </a:t>
            </a:r>
          </a:p>
        </p:txBody>
      </p:sp>
      <p:sp>
        <p:nvSpPr>
          <p:cNvPr id="11267" name="Text Placeholder 2"/>
          <p:cNvSpPr>
            <a:spLocks noGrp="1"/>
          </p:cNvSpPr>
          <p:nvPr>
            <p:ph sz="half" idx="1"/>
          </p:nvPr>
        </p:nvSpPr>
        <p:spPr/>
        <p:txBody>
          <a:bodyPr/>
          <a:lstStyle/>
          <a:p>
            <a:r>
              <a:rPr lang="en-GB" sz="2400" dirty="0"/>
              <a:t>Tourism that takes full account of its current and future economic, social and environmental impacts, addressing the needs of visitors, the industry, the environment and host communities</a:t>
            </a:r>
          </a:p>
          <a:p>
            <a:r>
              <a:rPr lang="en-GB" sz="2400" dirty="0"/>
              <a:t>Best balance between economic gains and social costs</a:t>
            </a:r>
          </a:p>
          <a:p>
            <a:r>
              <a:rPr lang="en-GB" sz="2400" dirty="0"/>
              <a:t>Part of the larger debate about overall sustainability</a:t>
            </a:r>
            <a:endParaRPr lang="en-US" sz="2400" dirty="0"/>
          </a:p>
        </p:txBody>
      </p:sp>
      <p:pic>
        <p:nvPicPr>
          <p:cNvPr id="11268" name="ClipArt Placeholder 4" descr="camb - Angkor entry.jpg"/>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7219950" y="1943894"/>
            <a:ext cx="3086100" cy="4114800"/>
          </a:xfrm>
        </p:spPr>
      </p:pic>
      <p:sp>
        <p:nvSpPr>
          <p:cNvPr id="5" name="TextBox 4">
            <a:extLst>
              <a:ext uri="{FF2B5EF4-FFF2-40B4-BE49-F238E27FC236}">
                <a16:creationId xmlns:a16="http://schemas.microsoft.com/office/drawing/2014/main" id="{ED7DB656-4E6C-4A11-954D-FB14015C4636}"/>
              </a:ext>
            </a:extLst>
          </p:cNvPr>
          <p:cNvSpPr txBox="1"/>
          <p:nvPr/>
        </p:nvSpPr>
        <p:spPr>
          <a:xfrm>
            <a:off x="7562745" y="6127234"/>
            <a:ext cx="3334276" cy="369332"/>
          </a:xfrm>
          <a:prstGeom prst="rect">
            <a:avLst/>
          </a:prstGeom>
          <a:noFill/>
        </p:spPr>
        <p:txBody>
          <a:bodyPr wrap="square" rtlCol="0">
            <a:spAutoFit/>
          </a:bodyPr>
          <a:lstStyle/>
          <a:p>
            <a:r>
              <a:rPr lang="en-HK" dirty="0"/>
              <a:t>Photograph by McKercher</a:t>
            </a:r>
          </a:p>
        </p:txBody>
      </p:sp>
      <p:sp>
        <p:nvSpPr>
          <p:cNvPr id="2" name="Footer Placeholder 1">
            <a:extLst>
              <a:ext uri="{FF2B5EF4-FFF2-40B4-BE49-F238E27FC236}">
                <a16:creationId xmlns:a16="http://schemas.microsoft.com/office/drawing/2014/main" id="{D1819F7C-6B16-42D1-8530-2B97A7CC686B}"/>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398C6-5550-4BC4-8664-0EAC6CE04D2A}"/>
              </a:ext>
            </a:extLst>
          </p:cNvPr>
          <p:cNvSpPr>
            <a:spLocks noGrp="1"/>
          </p:cNvSpPr>
          <p:nvPr>
            <p:ph type="title"/>
          </p:nvPr>
        </p:nvSpPr>
        <p:spPr/>
        <p:txBody>
          <a:bodyPr/>
          <a:lstStyle/>
          <a:p>
            <a:r>
              <a:rPr lang="en-HK" dirty="0"/>
              <a:t>Prof David Weaver talks about toward enlightened mass sustainable tourism</a:t>
            </a:r>
          </a:p>
        </p:txBody>
      </p:sp>
      <p:sp>
        <p:nvSpPr>
          <p:cNvPr id="3" name="Content Placeholder 2">
            <a:extLst>
              <a:ext uri="{FF2B5EF4-FFF2-40B4-BE49-F238E27FC236}">
                <a16:creationId xmlns:a16="http://schemas.microsoft.com/office/drawing/2014/main" id="{E91FDB0C-574C-4519-ADF5-1FE950966F0C}"/>
              </a:ext>
            </a:extLst>
          </p:cNvPr>
          <p:cNvSpPr>
            <a:spLocks noGrp="1"/>
          </p:cNvSpPr>
          <p:nvPr>
            <p:ph idx="1"/>
          </p:nvPr>
        </p:nvSpPr>
        <p:spPr>
          <a:xfrm>
            <a:off x="838200" y="2768459"/>
            <a:ext cx="10515600" cy="3408503"/>
          </a:xfrm>
        </p:spPr>
        <p:txBody>
          <a:bodyPr/>
          <a:lstStyle/>
          <a:p>
            <a:pPr marL="0" indent="0" algn="ctr">
              <a:buNone/>
            </a:pPr>
            <a:r>
              <a:rPr lang="en-HK"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https://www.youtube.com/watch?v=wtTjaME4b_8</a:t>
            </a:r>
            <a:endParaRPr lang="en-HK" dirty="0"/>
          </a:p>
        </p:txBody>
      </p:sp>
      <p:sp>
        <p:nvSpPr>
          <p:cNvPr id="4" name="Footer Placeholder 3">
            <a:extLst>
              <a:ext uri="{FF2B5EF4-FFF2-40B4-BE49-F238E27FC236}">
                <a16:creationId xmlns:a16="http://schemas.microsoft.com/office/drawing/2014/main" id="{D219046E-A71A-4908-99DB-B2AED7BE6376}"/>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842794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EDA26-FCCA-48F8-AA60-F4EFCC8AF583}"/>
              </a:ext>
            </a:extLst>
          </p:cNvPr>
          <p:cNvSpPr>
            <a:spLocks noGrp="1"/>
          </p:cNvSpPr>
          <p:nvPr>
            <p:ph type="title"/>
          </p:nvPr>
        </p:nvSpPr>
        <p:spPr/>
        <p:txBody>
          <a:bodyPr/>
          <a:lstStyle/>
          <a:p>
            <a:r>
              <a:rPr lang="en-HK" dirty="0"/>
              <a:t>How to measure ‘sustainability’ and the challenge of indices</a:t>
            </a:r>
          </a:p>
        </p:txBody>
      </p:sp>
      <p:sp>
        <p:nvSpPr>
          <p:cNvPr id="6" name="Content Placeholder 5">
            <a:extLst>
              <a:ext uri="{FF2B5EF4-FFF2-40B4-BE49-F238E27FC236}">
                <a16:creationId xmlns:a16="http://schemas.microsoft.com/office/drawing/2014/main" id="{526B499C-5D91-4124-B9FC-AC3601BD2AD6}"/>
              </a:ext>
            </a:extLst>
          </p:cNvPr>
          <p:cNvSpPr>
            <a:spLocks noGrp="1"/>
          </p:cNvSpPr>
          <p:nvPr>
            <p:ph idx="1"/>
          </p:nvPr>
        </p:nvSpPr>
        <p:spPr/>
        <p:txBody>
          <a:bodyPr>
            <a:normAutofit fontScale="92500"/>
          </a:bodyPr>
          <a:lstStyle/>
          <a:p>
            <a:r>
              <a:rPr lang="en-US" dirty="0"/>
              <a:t>Indicators are critical in the move toward sustainability, for without indicators, the term ‘sustainable’ becomes little more than a meaningless hyperbole (Butler 1999) </a:t>
            </a:r>
          </a:p>
          <a:p>
            <a:r>
              <a:rPr lang="en-US" dirty="0"/>
              <a:t>Challenge is that tourism touches on so many aspects of society </a:t>
            </a:r>
          </a:p>
          <a:p>
            <a:pPr lvl="1"/>
            <a:r>
              <a:rPr lang="en-US" dirty="0"/>
              <a:t>Potentially an infinite number of indicators could be developed. </a:t>
            </a:r>
          </a:p>
          <a:p>
            <a:r>
              <a:rPr lang="en-US" dirty="0"/>
              <a:t>Challenge is highlighted by the UNWTO’s (2004) 500 plus page publication </a:t>
            </a:r>
            <a:r>
              <a:rPr lang="en-US" i="1" dirty="0"/>
              <a:t>‘Indicators of Sustainable Development for Tourism Destinations: A Guidebook</a:t>
            </a:r>
            <a:r>
              <a:rPr lang="en-US" dirty="0"/>
              <a:t>’. </a:t>
            </a:r>
          </a:p>
          <a:p>
            <a:pPr lvl="1"/>
            <a:r>
              <a:rPr lang="en-US" dirty="0"/>
              <a:t>Classic situation of choice overload where the number of alternatives or choice options is greater than the person’s ability to make effective and efficient decision </a:t>
            </a:r>
          </a:p>
          <a:p>
            <a:pPr lvl="1"/>
            <a:r>
              <a:rPr lang="en-US" dirty="0"/>
              <a:t>Net result – inaction, choose easier option</a:t>
            </a:r>
          </a:p>
        </p:txBody>
      </p:sp>
      <p:sp>
        <p:nvSpPr>
          <p:cNvPr id="5" name="Footer Placeholder 4">
            <a:extLst>
              <a:ext uri="{FF2B5EF4-FFF2-40B4-BE49-F238E27FC236}">
                <a16:creationId xmlns:a16="http://schemas.microsoft.com/office/drawing/2014/main" id="{AD2C8832-DD03-4134-97FA-B2A563AE5BA0}"/>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836015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1321</Words>
  <Application>Microsoft Office PowerPoint</Application>
  <PresentationFormat>Widescreen</PresentationFormat>
  <Paragraphs>98</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PowerPoint Presentation</vt:lpstr>
      <vt:lpstr>Learning Objectives</vt:lpstr>
      <vt:lpstr>Core philosophy of sustainable development</vt:lpstr>
      <vt:lpstr>Two conflicting ideologies weak vs strong sustainability</vt:lpstr>
      <vt:lpstr>Critical natural capital</vt:lpstr>
      <vt:lpstr>Triple bottom line – a flawed approach?</vt:lpstr>
      <vt:lpstr>Sustainable Tourism </vt:lpstr>
      <vt:lpstr>Prof David Weaver talks about toward enlightened mass sustainable tourism</vt:lpstr>
      <vt:lpstr>How to measure ‘sustainability’ and the challenge of indices</vt:lpstr>
      <vt:lpstr>United Nations Development Program (UNDP) 17 sustainable development goals</vt:lpstr>
      <vt:lpstr>Tripartite relationship involving government, industry and the tourist</vt:lpstr>
      <vt:lpstr>Prof Larry Dwyer talks about sustainable tourism and the quest for the ideal tourist</vt:lpstr>
      <vt:lpstr>The challenge of changing tourist behaviour</vt:lpstr>
      <vt:lpstr>Prof Sara Dolnicar talks about nudging tourist behaviour</vt:lpstr>
      <vt:lpstr>Tragedy of the commons</vt:lpstr>
      <vt:lpstr>Ecological footprint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1</cp:revision>
  <dcterms:created xsi:type="dcterms:W3CDTF">2021-09-07T15:42:15Z</dcterms:created>
  <dcterms:modified xsi:type="dcterms:W3CDTF">2021-09-07T15:42:47Z</dcterms:modified>
</cp:coreProperties>
</file>